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005A-53DB-42F8-ADA0-2695186EDDAB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6CF2-3155-4134-9355-E449253F8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81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005A-53DB-42F8-ADA0-2695186EDDAB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6CF2-3155-4134-9355-E449253F8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11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005A-53DB-42F8-ADA0-2695186EDDAB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6CF2-3155-4134-9355-E449253F8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78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005A-53DB-42F8-ADA0-2695186EDDAB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6CF2-3155-4134-9355-E449253F8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49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005A-53DB-42F8-ADA0-2695186EDDAB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6CF2-3155-4134-9355-E449253F8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61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005A-53DB-42F8-ADA0-2695186EDDAB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6CF2-3155-4134-9355-E449253F8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99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005A-53DB-42F8-ADA0-2695186EDDAB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6CF2-3155-4134-9355-E449253F8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78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005A-53DB-42F8-ADA0-2695186EDDAB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6CF2-3155-4134-9355-E449253F8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43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005A-53DB-42F8-ADA0-2695186EDDAB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6CF2-3155-4134-9355-E449253F8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41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005A-53DB-42F8-ADA0-2695186EDDAB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6CF2-3155-4134-9355-E449253F8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06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005A-53DB-42F8-ADA0-2695186EDDAB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6CF2-3155-4134-9355-E449253F8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38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005A-53DB-42F8-ADA0-2695186EDDAB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6CF2-3155-4134-9355-E449253F8D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3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journal/micromachines/special_issues/Medical_Microrobot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dpi.com/journal/micromachines/special_issues/Advanced_Machine_Learning_Techniqu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2A4AF8-2770-474B-B4E6-70127C676C60}"/>
              </a:ext>
            </a:extLst>
          </p:cNvPr>
          <p:cNvSpPr/>
          <p:nvPr/>
        </p:nvSpPr>
        <p:spPr>
          <a:xfrm>
            <a:off x="4277065" y="1459906"/>
            <a:ext cx="1701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1600" b="1" dirty="0">
                <a:solidFill>
                  <a:srgbClr val="083781"/>
                </a:solidFill>
                <a:latin typeface="Palatino Linotype" panose="02040502050505030304" pitchFamily="18" charset="0"/>
              </a:rPr>
              <a:t>Aims and Scope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3B69BB"/>
              </a:solidFill>
              <a:effectLst/>
              <a:uLnTx/>
              <a:uFillTx/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EB3834-05B0-4792-8D49-E33B468995C3}"/>
              </a:ext>
            </a:extLst>
          </p:cNvPr>
          <p:cNvSpPr/>
          <p:nvPr/>
        </p:nvSpPr>
        <p:spPr>
          <a:xfrm>
            <a:off x="4277065" y="1837131"/>
            <a:ext cx="44528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1400" i="1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Micromachines</a:t>
            </a:r>
            <a:r>
              <a:rPr lang="en-US" sz="14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(ISSN 2072-666X)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cs typeface="Arial" panose="020B0604020202020204" pitchFamily="34" charset="0"/>
              </a:rPr>
              <a:t>is an open access journal which provides an advanced forum for the science and technology </a:t>
            </a:r>
            <a:r>
              <a:rPr lang="en-US" sz="14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of studies on micro/</a:t>
            </a:r>
            <a:r>
              <a:rPr lang="en-US" sz="1400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nano</a:t>
            </a:r>
            <a:r>
              <a:rPr lang="en-US" sz="14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-scaled structures, materials, devices, systems as well as related micro- and nanotechnology from fundamental research to applications.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7297" y="3349632"/>
            <a:ext cx="342981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Palatino Linotype" panose="02040502050505030304" pitchFamily="18" charset="0"/>
                <a:cs typeface="Arial" panose="020B0604020202020204" pitchFamily="34" charset="0"/>
              </a:rPr>
              <a:t>Prof. Dr. Ai-</a:t>
            </a:r>
            <a:r>
              <a:rPr lang="en-US" sz="1200" dirty="0" err="1">
                <a:latin typeface="Palatino Linotype" panose="02040502050505030304" pitchFamily="18" charset="0"/>
                <a:cs typeface="Arial" panose="020B0604020202020204" pitchFamily="34" charset="0"/>
              </a:rPr>
              <a:t>Qun</a:t>
            </a:r>
            <a:r>
              <a:rPr lang="en-US" sz="1200" dirty="0">
                <a:latin typeface="Palatino Linotype" panose="02040502050505030304" pitchFamily="18" charset="0"/>
                <a:cs typeface="Arial" panose="020B0604020202020204" pitchFamily="34" charset="0"/>
              </a:rPr>
              <a:t> Liu</a:t>
            </a:r>
          </a:p>
          <a:p>
            <a:r>
              <a:rPr lang="en-US" sz="1200" dirty="0" err="1">
                <a:latin typeface="Palatino Linotype" panose="02040502050505030304" pitchFamily="18" charset="0"/>
                <a:cs typeface="Arial" panose="020B0604020202020204" pitchFamily="34" charset="0"/>
              </a:rPr>
              <a:t>Nanyang</a:t>
            </a:r>
            <a:r>
              <a:rPr lang="en-US" sz="1200" dirty="0">
                <a:latin typeface="Palatino Linotype" panose="02040502050505030304" pitchFamily="18" charset="0"/>
                <a:cs typeface="Arial" panose="020B0604020202020204" pitchFamily="34" charset="0"/>
              </a:rPr>
              <a:t> Technological University, Singapore</a:t>
            </a:r>
          </a:p>
          <a:p>
            <a:endParaRPr lang="en-US" sz="700" dirty="0"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Palatino Linotype" panose="02040502050505030304" pitchFamily="18" charset="0"/>
                <a:cs typeface="Arial" panose="020B0604020202020204" pitchFamily="34" charset="0"/>
              </a:rPr>
              <a:t>Prof. Dr. Nam-</a:t>
            </a:r>
            <a:r>
              <a:rPr lang="en-US" sz="1200" dirty="0" err="1">
                <a:latin typeface="Palatino Linotype" panose="02040502050505030304" pitchFamily="18" charset="0"/>
                <a:cs typeface="Arial" panose="020B0604020202020204" pitchFamily="34" charset="0"/>
              </a:rPr>
              <a:t>Trung</a:t>
            </a:r>
            <a:r>
              <a:rPr lang="en-US" sz="1200" dirty="0">
                <a:latin typeface="Palatino Linotype" panose="02040502050505030304" pitchFamily="18" charset="0"/>
                <a:cs typeface="Arial" panose="020B0604020202020204" pitchFamily="34" charset="0"/>
              </a:rPr>
              <a:t> Nguyen</a:t>
            </a:r>
          </a:p>
          <a:p>
            <a:r>
              <a:rPr lang="en-US" sz="1200" dirty="0">
                <a:latin typeface="Palatino Linotype" panose="02040502050505030304" pitchFamily="18" charset="0"/>
                <a:cs typeface="Arial" panose="020B0604020202020204" pitchFamily="34" charset="0"/>
              </a:rPr>
              <a:t>Griffith University, Australia</a:t>
            </a:r>
          </a:p>
          <a:p>
            <a:endParaRPr lang="en-US" sz="700" dirty="0"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Palatino Linotype" panose="02040502050505030304" pitchFamily="18" charset="0"/>
                <a:cs typeface="Arial" panose="020B0604020202020204" pitchFamily="34" charset="0"/>
              </a:rPr>
              <a:t>Prof. Dr. Mehmet </a:t>
            </a:r>
            <a:r>
              <a:rPr lang="en-US" sz="1200" dirty="0" err="1">
                <a:latin typeface="Palatino Linotype" panose="02040502050505030304" pitchFamily="18" charset="0"/>
                <a:cs typeface="Arial" panose="020B0604020202020204" pitchFamily="34" charset="0"/>
              </a:rPr>
              <a:t>Remzi</a:t>
            </a:r>
            <a:r>
              <a:rPr lang="en-US" sz="1200" dirty="0"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Palatino Linotype" panose="02040502050505030304" pitchFamily="18" charset="0"/>
                <a:cs typeface="Arial" panose="020B0604020202020204" pitchFamily="34" charset="0"/>
              </a:rPr>
              <a:t>Dokmeci</a:t>
            </a:r>
            <a:endParaRPr lang="en-US" sz="1200" dirty="0"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r>
              <a:rPr lang="en-US" sz="1200" dirty="0" err="1">
                <a:latin typeface="Palatino Linotype" panose="02040502050505030304" pitchFamily="18" charset="0"/>
                <a:cs typeface="Arial" panose="020B0604020202020204" pitchFamily="34" charset="0"/>
              </a:rPr>
              <a:t>Terasaki</a:t>
            </a:r>
            <a:r>
              <a:rPr lang="en-US" sz="1200" dirty="0">
                <a:latin typeface="Palatino Linotype" panose="02040502050505030304" pitchFamily="18" charset="0"/>
                <a:cs typeface="Arial" panose="020B0604020202020204" pitchFamily="34" charset="0"/>
              </a:rPr>
              <a:t> Institute for Biomedical Innovation– Los Angeles, USA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04" y="1802330"/>
            <a:ext cx="1003263" cy="1003263"/>
          </a:xfrm>
          <a:prstGeom prst="flowChartConnector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87" y="1818014"/>
            <a:ext cx="987580" cy="987580"/>
          </a:xfrm>
          <a:prstGeom prst="flowChartConnector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7" t="17442" r="30308" b="43084"/>
          <a:stretch/>
        </p:blipFill>
        <p:spPr>
          <a:xfrm>
            <a:off x="477297" y="1802330"/>
            <a:ext cx="954688" cy="954688"/>
          </a:xfrm>
          <a:prstGeom prst="flowChartConnector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7297" y="2918195"/>
            <a:ext cx="16850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latin typeface="Palatino Linotype" panose="02040502050505030304" pitchFamily="18" charset="0"/>
                <a:cs typeface="Adobe Devanagari" panose="02040503050201020203" pitchFamily="18" charset="0"/>
              </a:rPr>
              <a:t>Editors-in-Chief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7065" y="3414545"/>
            <a:ext cx="4536172" cy="126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14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B28E270-C876-4C5A-B311-9AA738BA9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883" y="1686024"/>
            <a:ext cx="6968971" cy="950645"/>
          </a:xfrm>
        </p:spPr>
        <p:txBody>
          <a:bodyPr>
            <a:noAutofit/>
          </a:bodyPr>
          <a:lstStyle/>
          <a:p>
            <a:pPr algn="l"/>
            <a:r>
              <a:rPr lang="en-US" altLang="zh-CN" sz="1800" b="1" dirty="0">
                <a:solidFill>
                  <a:srgbClr val="083781"/>
                </a:solidFill>
                <a:latin typeface="Palatino Linotype" panose="02040502050505030304" pitchFamily="18" charset="0"/>
              </a:rPr>
              <a:t>Welcome Extended papers to Micromachines</a:t>
            </a:r>
            <a:br>
              <a:rPr lang="en-US" altLang="zh-CN" sz="1800" b="1" dirty="0">
                <a:solidFill>
                  <a:srgbClr val="083781"/>
                </a:solidFill>
                <a:latin typeface="Palatino Linotype" panose="02040502050505030304" pitchFamily="18" charset="0"/>
              </a:rPr>
            </a:br>
            <a:br>
              <a:rPr lang="en-US" altLang="zh-CN" sz="1800" b="1" dirty="0">
                <a:solidFill>
                  <a:srgbClr val="083781"/>
                </a:solidFill>
                <a:latin typeface="Palatino Linotype" panose="02040502050505030304" pitchFamily="18" charset="0"/>
              </a:rPr>
            </a:br>
            <a:r>
              <a:rPr lang="en-US" altLang="zh-CN" sz="1800" b="1" dirty="0">
                <a:solidFill>
                  <a:srgbClr val="083781"/>
                </a:solidFill>
                <a:latin typeface="Palatino Linotype" panose="02040502050505030304" pitchFamily="18" charset="0"/>
              </a:rPr>
              <a:t>Special Issues: </a:t>
            </a:r>
            <a:endParaRPr lang="zh-CN" altLang="en-US" sz="1800" b="1" dirty="0">
              <a:solidFill>
                <a:srgbClr val="08378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612C08-450F-4091-B225-78B9296884F3}"/>
              </a:ext>
            </a:extLst>
          </p:cNvPr>
          <p:cNvSpPr txBox="1"/>
          <p:nvPr/>
        </p:nvSpPr>
        <p:spPr>
          <a:xfrm>
            <a:off x="443883" y="2892955"/>
            <a:ext cx="8820684" cy="2205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08378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pPr marL="342900" indent="-342900" algn="l">
              <a:buFontTx/>
              <a:buAutoNum type="arabicPeriod"/>
            </a:pPr>
            <a:r>
              <a:rPr lang="en-US" sz="1600" dirty="0"/>
              <a:t>Smart Embedded Systems: A Self-Aware System-on-Chip (SoC) and Applications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https://www.mdpi.com/journal/micromachines/special_issues/Smart_Embedded_Systems_A_Self-Aware_System-on-Chip_Applications</a:t>
            </a:r>
          </a:p>
          <a:p>
            <a:pPr marL="342900" indent="-342900" algn="l">
              <a:buFontTx/>
              <a:buAutoNum type="arabicPeriod"/>
            </a:pPr>
            <a:endParaRPr lang="en-US" sz="1200" dirty="0">
              <a:solidFill>
                <a:schemeClr val="tx1"/>
              </a:solidFill>
            </a:endParaRPr>
          </a:p>
          <a:p>
            <a:pPr algn="l"/>
            <a:r>
              <a:rPr lang="en-US" sz="1600" dirty="0"/>
              <a:t>2.   Medical Microrobots: From Fiction to Reality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https://www.mdpi.com/journal/micromachines/special_issues/Medical_Microrobots</a:t>
            </a:r>
            <a:endParaRPr lang="en-US" sz="1200" dirty="0">
              <a:solidFill>
                <a:schemeClr val="tx1"/>
              </a:solidFill>
            </a:endParaRPr>
          </a:p>
          <a:p>
            <a:pPr algn="l"/>
            <a:endParaRPr lang="en-US" sz="1200" dirty="0">
              <a:solidFill>
                <a:schemeClr val="tx1"/>
              </a:solidFill>
            </a:endParaRPr>
          </a:p>
          <a:p>
            <a:pPr algn="l"/>
            <a:r>
              <a:rPr lang="en-US" sz="1600" dirty="0"/>
              <a:t>3.   Advanced Machine Learning Techniques for Sensing and Imaging Applications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hlinkClick r:id="rId4"/>
              </a:rPr>
              <a:t>https://www.mdpi.com/journal/micromachines/special_issues/Advanced_Machine_Learning_Techniques</a:t>
            </a:r>
            <a:endParaRPr lang="en-US" sz="1200" dirty="0">
              <a:solidFill>
                <a:schemeClr val="tx1"/>
              </a:solidFill>
            </a:endParaRPr>
          </a:p>
          <a:p>
            <a:pPr algn="l"/>
            <a:endParaRPr lang="en-US" sz="1200" dirty="0">
              <a:solidFill>
                <a:schemeClr val="tx1"/>
              </a:solidFill>
            </a:endParaRPr>
          </a:p>
          <a:p>
            <a:pPr algn="l"/>
            <a:r>
              <a:rPr lang="en-US" sz="1600" dirty="0"/>
              <a:t>4. Smart Sensor 2021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https://www.mdpi.com/journal/micromachines/special_issues/smart_sensor_2021</a:t>
            </a:r>
          </a:p>
        </p:txBody>
      </p:sp>
    </p:spTree>
    <p:extLst>
      <p:ext uri="{BB962C8B-B14F-4D97-AF65-F5344CB8AC3E}">
        <p14:creationId xmlns:p14="http://schemas.microsoft.com/office/powerpoint/2010/main" val="1300084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222</Words>
  <Application>Microsoft Office PowerPoint</Application>
  <PresentationFormat>On-screen Show (4:3)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等线</vt:lpstr>
      <vt:lpstr>等线 Light</vt:lpstr>
      <vt:lpstr>Adobe Devanagari</vt:lpstr>
      <vt:lpstr>Arial</vt:lpstr>
      <vt:lpstr>Calibri</vt:lpstr>
      <vt:lpstr>Calibri Light</vt:lpstr>
      <vt:lpstr>Palatino Linotype</vt:lpstr>
      <vt:lpstr>Office 主题​​</vt:lpstr>
      <vt:lpstr>PowerPoint Presentation</vt:lpstr>
      <vt:lpstr>Welcome Extended papers to Micromachines  Special Issues: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Micromachines</dc:title>
  <dc:creator>ma qiuying</dc:creator>
  <cp:lastModifiedBy>MDPI</cp:lastModifiedBy>
  <cp:revision>21</cp:revision>
  <dcterms:created xsi:type="dcterms:W3CDTF">2021-03-24T07:10:30Z</dcterms:created>
  <dcterms:modified xsi:type="dcterms:W3CDTF">2021-09-08T08:23:17Z</dcterms:modified>
</cp:coreProperties>
</file>